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Kanit Light"/>
      <p:regular r:id="rId24"/>
      <p:bold r:id="rId25"/>
      <p:italic r:id="rId26"/>
      <p:boldItalic r:id="rId27"/>
    </p:embeddedFont>
    <p:embeddedFont>
      <p:font typeface="Merriweather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7BA1A88-9011-4250-9574-999BB413B644}">
  <a:tblStyle styleId="{47BA1A88-9011-4250-9574-999BB413B64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KanitLight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KanitLight-italic.fntdata"/><Relationship Id="rId25" Type="http://schemas.openxmlformats.org/officeDocument/2006/relationships/font" Target="fonts/KanitLight-bold.fntdata"/><Relationship Id="rId28" Type="http://schemas.openxmlformats.org/officeDocument/2006/relationships/font" Target="fonts/Merriweather-regular.fntdata"/><Relationship Id="rId27" Type="http://schemas.openxmlformats.org/officeDocument/2006/relationships/font" Target="fonts/KanitLight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erriweather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erriweather-boldItalic.fntdata"/><Relationship Id="rId30" Type="http://schemas.openxmlformats.org/officeDocument/2006/relationships/font" Target="fonts/Merriweather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6ebd7352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6ebd7352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5d606433_0_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5d606433_0_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5d606433_0_1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5d606433_0_1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605d606433_0_1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605d606433_0_1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5d606433_0_1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5d606433_0_1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605d606433_0_1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605d606433_0_1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605d606433_0_2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605d606433_0_2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605d606433_0_2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605d606433_0_2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605d606433_0_2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605d606433_0_2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327925" y="387525"/>
            <a:ext cx="3641100" cy="2771400"/>
          </a:xfrm>
          <a:prstGeom prst="rect">
            <a:avLst/>
          </a:prstGeom>
          <a:solidFill>
            <a:schemeClr val="dk1"/>
          </a:solidFill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1300"/>
              </a:spcBef>
              <a:spcAft>
                <a:spcPts val="900"/>
              </a:spcAft>
              <a:buNone/>
            </a:pPr>
            <a:r>
              <a:rPr b="1" lang="en-GB" sz="2400">
                <a:solidFill>
                  <a:srgbClr val="FF9900"/>
                </a:solidFill>
                <a:highlight>
                  <a:schemeClr val="dk1"/>
                </a:highlight>
                <a:latin typeface="Raleway"/>
                <a:ea typeface="Raleway"/>
                <a:cs typeface="Raleway"/>
                <a:sym typeface="Raleway"/>
              </a:rPr>
              <a:t>Optimize the Power Consumption of Zone 1 based on various environmental and meteorological factors in Wellington, New-Zealand</a:t>
            </a:r>
            <a:endParaRPr b="1" sz="2400">
              <a:solidFill>
                <a:srgbClr val="FF9900"/>
              </a:solidFill>
              <a:highlight>
                <a:schemeClr val="dk1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9200" y="0"/>
            <a:ext cx="48348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0" y="1367150"/>
            <a:ext cx="4154700" cy="3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-317658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❖"/>
            </a:pPr>
            <a:r>
              <a:rPr b="1" lang="en-GB" sz="2550">
                <a:solidFill>
                  <a:srgbClr val="262626"/>
                </a:solidFill>
              </a:rPr>
              <a:t>DATASET SIZE</a:t>
            </a:r>
            <a:br>
              <a:rPr b="1" lang="en-GB" sz="1600">
                <a:solidFill>
                  <a:srgbClr val="262626"/>
                </a:solidFill>
              </a:rPr>
            </a:br>
            <a:r>
              <a:rPr lang="en-GB" sz="2150">
                <a:solidFill>
                  <a:srgbClr val="262626"/>
                </a:solidFill>
              </a:rPr>
              <a:t>52,584 records and 9 columns</a:t>
            </a:r>
            <a:r>
              <a:rPr lang="en-GB" sz="2150">
                <a:solidFill>
                  <a:srgbClr val="262626"/>
                </a:solidFill>
              </a:rPr>
              <a:t> </a:t>
            </a:r>
            <a:r>
              <a:rPr lang="en-GB" sz="2000"/>
              <a:t>    </a:t>
            </a:r>
            <a:endParaRPr sz="2000"/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658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❖"/>
            </a:pPr>
            <a:r>
              <a:rPr b="1" lang="en-GB" sz="2550">
                <a:solidFill>
                  <a:schemeClr val="dk1"/>
                </a:solidFill>
              </a:rPr>
              <a:t>FEATURES</a:t>
            </a:r>
            <a:br>
              <a:rPr lang="en-GB" sz="1600">
                <a:solidFill>
                  <a:srgbClr val="262626"/>
                </a:solidFill>
              </a:rPr>
            </a:br>
            <a:r>
              <a:rPr lang="en-GB" sz="2150">
                <a:solidFill>
                  <a:schemeClr val="dk1"/>
                </a:solidFill>
              </a:rPr>
              <a:t>Serial Number, Temperature, Humidity, Wind speed, General Diffuse Flow (m</a:t>
            </a:r>
            <a:r>
              <a:rPr baseline="30000" lang="en-GB" sz="2150">
                <a:solidFill>
                  <a:schemeClr val="dk1"/>
                </a:solidFill>
              </a:rPr>
              <a:t>2</a:t>
            </a:r>
            <a:r>
              <a:rPr lang="en-GB" sz="2150">
                <a:solidFill>
                  <a:schemeClr val="dk1"/>
                </a:solidFill>
              </a:rPr>
              <a:t>/sec), Diffuse Flow </a:t>
            </a:r>
            <a:r>
              <a:rPr lang="en-GB" sz="2150">
                <a:solidFill>
                  <a:schemeClr val="dk1"/>
                </a:solidFill>
              </a:rPr>
              <a:t>(m</a:t>
            </a:r>
            <a:r>
              <a:rPr baseline="30000" lang="en-GB" sz="2150">
                <a:solidFill>
                  <a:schemeClr val="dk1"/>
                </a:solidFill>
              </a:rPr>
              <a:t>2</a:t>
            </a:r>
            <a:r>
              <a:rPr lang="en-GB" sz="2150">
                <a:solidFill>
                  <a:schemeClr val="dk1"/>
                </a:solidFill>
              </a:rPr>
              <a:t>/sec)</a:t>
            </a:r>
            <a:r>
              <a:rPr lang="en-GB" sz="2150">
                <a:solidFill>
                  <a:schemeClr val="dk1"/>
                </a:solidFill>
              </a:rPr>
              <a:t>,  Air Quality Index (particles in microgram per cubic meter), Cloudiness (Yes-1, No-0)</a:t>
            </a:r>
            <a:endParaRPr sz="215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46">
              <a:solidFill>
                <a:srgbClr val="262626"/>
              </a:solidFill>
            </a:endParaRPr>
          </a:p>
          <a:p>
            <a:pPr indent="-317658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ct val="100000"/>
              <a:buFont typeface="Arial"/>
              <a:buChar char="❖"/>
            </a:pPr>
            <a:r>
              <a:rPr b="1" lang="en-GB" sz="2550">
                <a:solidFill>
                  <a:schemeClr val="dk1"/>
                </a:solidFill>
              </a:rPr>
              <a:t>TARGET VARIABLE</a:t>
            </a:r>
            <a:br>
              <a:rPr b="1" lang="en-GB" sz="1600">
                <a:solidFill>
                  <a:schemeClr val="dk2"/>
                </a:solidFill>
              </a:rPr>
            </a:br>
            <a:r>
              <a:rPr lang="en-GB" sz="2150">
                <a:solidFill>
                  <a:srgbClr val="262626"/>
                </a:solidFill>
              </a:rPr>
              <a:t>Zone 1 Power Consumption (KWR)</a:t>
            </a:r>
            <a:endParaRPr sz="2150">
              <a:solidFill>
                <a:srgbClr val="262626"/>
              </a:solidFill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392075" y="381750"/>
            <a:ext cx="3230100" cy="6213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b="1" lang="en-GB" sz="2400">
                <a:solidFill>
                  <a:srgbClr val="262626"/>
                </a:solidFill>
                <a:latin typeface="Raleway"/>
                <a:ea typeface="Raleway"/>
                <a:cs typeface="Raleway"/>
                <a:sym typeface="Raleway"/>
              </a:rPr>
              <a:t>Data Overview</a:t>
            </a:r>
            <a:endParaRPr sz="2400">
              <a:solidFill>
                <a:srgbClr val="26262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3">
            <a:alphaModFix/>
          </a:blip>
          <a:srcRect b="7646" l="0" r="0" t="0"/>
          <a:stretch/>
        </p:blipFill>
        <p:spPr>
          <a:xfrm>
            <a:off x="4270150" y="1269500"/>
            <a:ext cx="4873850" cy="387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>
            <a:off x="392075" y="381750"/>
            <a:ext cx="4417800" cy="6213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262626"/>
                </a:solidFill>
                <a:latin typeface="Raleway"/>
                <a:ea typeface="Raleway"/>
                <a:cs typeface="Raleway"/>
                <a:sym typeface="Raleway"/>
              </a:rPr>
              <a:t>Exploratory Data Analysis - I</a:t>
            </a:r>
            <a:endParaRPr sz="2400">
              <a:solidFill>
                <a:srgbClr val="26262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502775" y="4536450"/>
            <a:ext cx="3541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Kernel-density plot showing numerical data distribution, helps identify potential outliers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 rotWithShape="1">
          <a:blip r:embed="rId3">
            <a:alphaModFix/>
          </a:blip>
          <a:srcRect b="6903" l="7894" r="7129" t="8076"/>
          <a:stretch/>
        </p:blipFill>
        <p:spPr>
          <a:xfrm>
            <a:off x="223700" y="1371025"/>
            <a:ext cx="4417801" cy="316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 rotWithShape="1">
          <a:blip r:embed="rId4">
            <a:alphaModFix/>
          </a:blip>
          <a:srcRect b="11225" l="21085" r="0" t="4057"/>
          <a:stretch/>
        </p:blipFill>
        <p:spPr>
          <a:xfrm>
            <a:off x="5267650" y="1703225"/>
            <a:ext cx="3485825" cy="25010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5338300" y="4536450"/>
            <a:ext cx="3541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Pie chart </a:t>
            </a: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showing categorical data distribution (Cloudiness)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392075" y="381750"/>
            <a:ext cx="4536300" cy="6213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Exploratory Data Analysis - II</a:t>
            </a:r>
            <a:endParaRPr sz="2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3652" l="0" r="5464" t="3643"/>
          <a:stretch/>
        </p:blipFill>
        <p:spPr>
          <a:xfrm>
            <a:off x="156150" y="1385450"/>
            <a:ext cx="4122876" cy="321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9025" y="1320500"/>
            <a:ext cx="4690350" cy="327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/>
          <p:nvPr/>
        </p:nvSpPr>
        <p:spPr>
          <a:xfrm>
            <a:off x="392075" y="381750"/>
            <a:ext cx="4514700" cy="6213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latin typeface="Raleway"/>
                <a:ea typeface="Raleway"/>
                <a:cs typeface="Raleway"/>
                <a:sym typeface="Raleway"/>
              </a:rPr>
              <a:t>Exploratory Data Analysis - III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2500" y="1393550"/>
            <a:ext cx="5585125" cy="31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000" y="2244150"/>
            <a:ext cx="2936850" cy="226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/>
          <p:nvPr/>
        </p:nvSpPr>
        <p:spPr>
          <a:xfrm>
            <a:off x="1649325" y="1703900"/>
            <a:ext cx="28800" cy="2664900"/>
          </a:xfrm>
          <a:prstGeom prst="roundRect">
            <a:avLst>
              <a:gd fmla="val 50000" name="adj"/>
            </a:avLst>
          </a:prstGeom>
          <a:solidFill>
            <a:srgbClr val="C5D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8"/>
          <p:cNvSpPr/>
          <p:nvPr/>
        </p:nvSpPr>
        <p:spPr>
          <a:xfrm>
            <a:off x="1278825" y="1449492"/>
            <a:ext cx="769800" cy="254400"/>
          </a:xfrm>
          <a:prstGeom prst="roundRect">
            <a:avLst>
              <a:gd fmla="val 18669" name="adj"/>
            </a:avLst>
          </a:prstGeom>
          <a:solidFill>
            <a:srgbClr val="DFECE9"/>
          </a:solidFill>
          <a:ln cap="flat" cmpd="sng" w="9525">
            <a:solidFill>
              <a:srgbClr val="C5D2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/>
          <p:nvPr/>
        </p:nvSpPr>
        <p:spPr>
          <a:xfrm>
            <a:off x="1278825" y="2412199"/>
            <a:ext cx="769800" cy="254400"/>
          </a:xfrm>
          <a:prstGeom prst="roundRect">
            <a:avLst>
              <a:gd fmla="val 18669" name="adj"/>
            </a:avLst>
          </a:prstGeom>
          <a:solidFill>
            <a:srgbClr val="DFECE9"/>
          </a:solidFill>
          <a:ln cap="flat" cmpd="sng" w="9525">
            <a:solidFill>
              <a:srgbClr val="C5D2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/>
          <p:nvPr/>
        </p:nvSpPr>
        <p:spPr>
          <a:xfrm>
            <a:off x="1278825" y="3374893"/>
            <a:ext cx="769800" cy="254400"/>
          </a:xfrm>
          <a:prstGeom prst="roundRect">
            <a:avLst>
              <a:gd fmla="val 18669" name="adj"/>
            </a:avLst>
          </a:prstGeom>
          <a:solidFill>
            <a:srgbClr val="DFECE9"/>
          </a:solidFill>
          <a:ln cap="flat" cmpd="sng" w="9525">
            <a:solidFill>
              <a:srgbClr val="C5D2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>
            <a:off x="1481780" y="3374910"/>
            <a:ext cx="3639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800"/>
              <a:buFont typeface="Kanit Light"/>
              <a:buNone/>
            </a:pPr>
            <a:r>
              <a:rPr b="1" lang="en-GB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1481775" y="2412200"/>
            <a:ext cx="3639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800"/>
              <a:buFont typeface="Kanit Light"/>
              <a:buNone/>
            </a:pPr>
            <a:r>
              <a:rPr b="1" lang="en-GB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1481780" y="1449498"/>
            <a:ext cx="3639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800"/>
              <a:buFont typeface="Kanit Light"/>
              <a:buNone/>
            </a:pPr>
            <a:r>
              <a:rPr b="1" lang="en-GB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1279075" y="4361031"/>
            <a:ext cx="769800" cy="254400"/>
          </a:xfrm>
          <a:prstGeom prst="roundRect">
            <a:avLst>
              <a:gd fmla="val 18669" name="adj"/>
            </a:avLst>
          </a:prstGeom>
          <a:solidFill>
            <a:srgbClr val="DFECE9"/>
          </a:solidFill>
          <a:ln cap="flat" cmpd="sng" w="9525">
            <a:solidFill>
              <a:srgbClr val="C5D2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1481780" y="4361035"/>
            <a:ext cx="3639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800"/>
              <a:buFont typeface="Kanit Light"/>
              <a:buNone/>
            </a:pPr>
            <a:r>
              <a:rPr b="1" lang="en-GB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2036103" y="4481028"/>
            <a:ext cx="1197000" cy="14400"/>
          </a:xfrm>
          <a:prstGeom prst="roundRect">
            <a:avLst>
              <a:gd fmla="val 331602" name="adj"/>
            </a:avLst>
          </a:prstGeom>
          <a:solidFill>
            <a:srgbClr val="C5D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 txBox="1"/>
          <p:nvPr/>
        </p:nvSpPr>
        <p:spPr>
          <a:xfrm>
            <a:off x="3323750" y="2323538"/>
            <a:ext cx="16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Outlier </a:t>
            </a:r>
            <a:r>
              <a:rPr lang="en-GB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Treatment</a:t>
            </a:r>
            <a:endParaRPr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3378275" y="3264775"/>
            <a:ext cx="14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Train-Test Split</a:t>
            </a:r>
            <a:endParaRPr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3354675" y="4234913"/>
            <a:ext cx="16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Feature Scaling</a:t>
            </a:r>
            <a:endParaRPr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3247525" y="1372225"/>
            <a:ext cx="231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Handling Missing Values</a:t>
            </a:r>
            <a:endParaRPr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8"/>
          <p:cNvSpPr txBox="1"/>
          <p:nvPr/>
        </p:nvSpPr>
        <p:spPr>
          <a:xfrm>
            <a:off x="3323725" y="2594163"/>
            <a:ext cx="4581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Roboto"/>
              <a:buChar char="❏"/>
            </a:pPr>
            <a:r>
              <a:rPr lang="en-GB" sz="120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Applied IQR method to reduce impact of extreme values</a:t>
            </a:r>
            <a:endParaRPr sz="120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3354675" y="3590175"/>
            <a:ext cx="505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Roboto"/>
              <a:buChar char="❏"/>
            </a:pPr>
            <a:r>
              <a:rPr lang="en-GB" sz="120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Splitting the data into x_train, x_test, y_train, y_test.</a:t>
            </a:r>
            <a:endParaRPr sz="120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3378275" y="4524625"/>
            <a:ext cx="505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Roboto"/>
              <a:buChar char="❏"/>
            </a:pPr>
            <a:r>
              <a:rPr lang="en-GB" sz="120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Applied min-max</a:t>
            </a:r>
            <a:r>
              <a:rPr lang="en-GB" sz="120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scaling, good for non-gaussian distribution</a:t>
            </a:r>
            <a:endParaRPr sz="120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3339175" y="1690575"/>
            <a:ext cx="4866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Roboto"/>
              <a:buChar char="❏"/>
            </a:pPr>
            <a:r>
              <a:rPr lang="en-GB" sz="120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Applied Simple and KNN Imputation to handle missing values</a:t>
            </a:r>
            <a:endParaRPr sz="120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8"/>
          <p:cNvSpPr/>
          <p:nvPr/>
        </p:nvSpPr>
        <p:spPr>
          <a:xfrm>
            <a:off x="392075" y="381750"/>
            <a:ext cx="3626700" cy="6213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262626"/>
                </a:solidFill>
                <a:latin typeface="Raleway"/>
                <a:ea typeface="Raleway"/>
                <a:cs typeface="Raleway"/>
                <a:sym typeface="Raleway"/>
              </a:rPr>
              <a:t>Data Preprocessing</a:t>
            </a:r>
            <a:endParaRPr sz="2400">
              <a:solidFill>
                <a:srgbClr val="26262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9" name="Google Shape;119;p18"/>
          <p:cNvSpPr/>
          <p:nvPr/>
        </p:nvSpPr>
        <p:spPr>
          <a:xfrm>
            <a:off x="2036103" y="3494903"/>
            <a:ext cx="1197000" cy="14400"/>
          </a:xfrm>
          <a:prstGeom prst="roundRect">
            <a:avLst>
              <a:gd fmla="val 331602" name="adj"/>
            </a:avLst>
          </a:prstGeom>
          <a:solidFill>
            <a:srgbClr val="C5D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2048878" y="2543016"/>
            <a:ext cx="1197000" cy="14400"/>
          </a:xfrm>
          <a:prstGeom prst="roundRect">
            <a:avLst>
              <a:gd fmla="val 331602" name="adj"/>
            </a:avLst>
          </a:prstGeom>
          <a:solidFill>
            <a:srgbClr val="C5D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2036103" y="1569503"/>
            <a:ext cx="1197000" cy="14400"/>
          </a:xfrm>
          <a:prstGeom prst="roundRect">
            <a:avLst>
              <a:gd fmla="val 331602" name="adj"/>
            </a:avLst>
          </a:prstGeom>
          <a:solidFill>
            <a:srgbClr val="C5D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6" name="Google Shape;126;p19"/>
          <p:cNvGraphicFramePr/>
          <p:nvPr/>
        </p:nvGraphicFramePr>
        <p:xfrm>
          <a:off x="570900" y="1465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{47BA1A88-9011-4250-9574-999BB413B644}</a:tableStyleId>
              </a:tblPr>
              <a:tblGrid>
                <a:gridCol w="2264150"/>
                <a:gridCol w="1506300"/>
                <a:gridCol w="1591325"/>
                <a:gridCol w="1181800"/>
                <a:gridCol w="1364500"/>
              </a:tblGrid>
              <a:tr h="29715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Model</a:t>
                      </a:r>
                      <a:endParaRPr b="1" sz="12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Training R² Score</a:t>
                      </a:r>
                      <a:endParaRPr b="1" sz="12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Testing R² Score</a:t>
                      </a:r>
                      <a:endParaRPr b="1" sz="12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MAE</a:t>
                      </a:r>
                      <a:endParaRPr b="1" sz="12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MSE</a:t>
                      </a:r>
                      <a:endParaRPr b="1" sz="12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Linear Regression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0.325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0.331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5299.85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4,32,08,675.96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 Nearest Neighbors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0.578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0.373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4774.46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4,05,05,776.52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Decision Tree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0.999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0.263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4224.07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4,76,09,390.04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Random Forest Regression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0.948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0.634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3397.88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2,36,14,592.41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Support Vector Regressor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0.081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0.087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6133.69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5,89,69,665.39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XGBoost Regression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0.664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0.553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3978.22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2,88,69,645.76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AdaBoost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0.338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0.344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5320.88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4,23,74,529.71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Gradient Boosting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0.439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0.435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4742.7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3,64,91,475.43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47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7" name="Google Shape;127;p19"/>
          <p:cNvSpPr/>
          <p:nvPr/>
        </p:nvSpPr>
        <p:spPr>
          <a:xfrm>
            <a:off x="392075" y="381750"/>
            <a:ext cx="3417900" cy="6213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Model Selection</a:t>
            </a:r>
            <a:endParaRPr b="1" sz="2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499050" y="4432450"/>
            <a:ext cx="8145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latin typeface="Roboto"/>
                <a:ea typeface="Roboto"/>
                <a:cs typeface="Roboto"/>
                <a:sym typeface="Roboto"/>
              </a:rPr>
              <a:t>RandomForestRegressor</a:t>
            </a:r>
            <a:r>
              <a:rPr lang="en-GB" sz="1300">
                <a:latin typeface="Roboto"/>
                <a:ea typeface="Roboto"/>
                <a:cs typeface="Roboto"/>
                <a:sym typeface="Roboto"/>
              </a:rPr>
              <a:t> is the best-performing model with the highest test R² (0.63), lowest MAE and MSE.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 flipH="1" rot="10800000">
            <a:off x="255000" y="3124547"/>
            <a:ext cx="8634000" cy="28800"/>
          </a:xfrm>
          <a:prstGeom prst="roundRect">
            <a:avLst>
              <a:gd fmla="val 50000" name="adj"/>
            </a:avLst>
          </a:prstGeom>
          <a:solidFill>
            <a:srgbClr val="C5D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1948304" y="2268700"/>
            <a:ext cx="16500" cy="864000"/>
          </a:xfrm>
          <a:prstGeom prst="roundRect">
            <a:avLst>
              <a:gd fmla="val 340200" name="adj"/>
            </a:avLst>
          </a:prstGeom>
          <a:solidFill>
            <a:srgbClr val="C5D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1808452" y="2854972"/>
            <a:ext cx="296100" cy="555300"/>
          </a:xfrm>
          <a:prstGeom prst="roundRect">
            <a:avLst>
              <a:gd fmla="val 18669" name="adj"/>
            </a:avLst>
          </a:prstGeom>
          <a:solidFill>
            <a:srgbClr val="DFECE9"/>
          </a:solidFill>
          <a:ln cap="flat" cmpd="sng" w="15225">
            <a:solidFill>
              <a:srgbClr val="C5D2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0"/>
          <p:cNvSpPr/>
          <p:nvPr/>
        </p:nvSpPr>
        <p:spPr>
          <a:xfrm>
            <a:off x="1848648" y="2931825"/>
            <a:ext cx="201300" cy="3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900"/>
              <a:buFont typeface="Kanit Light"/>
              <a:buNone/>
            </a:pPr>
            <a:r>
              <a:rPr lang="en-GB" sz="2900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1</a:t>
            </a:r>
            <a:endParaRPr sz="29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0"/>
          <p:cNvSpPr/>
          <p:nvPr/>
        </p:nvSpPr>
        <p:spPr>
          <a:xfrm>
            <a:off x="3815620" y="3207150"/>
            <a:ext cx="19500" cy="864000"/>
          </a:xfrm>
          <a:prstGeom prst="roundRect">
            <a:avLst>
              <a:gd fmla="val 340200" name="adj"/>
            </a:avLst>
          </a:prstGeom>
          <a:solidFill>
            <a:srgbClr val="C5D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3677327" y="2870350"/>
            <a:ext cx="296100" cy="555300"/>
          </a:xfrm>
          <a:prstGeom prst="roundRect">
            <a:avLst>
              <a:gd fmla="val 18669" name="adj"/>
            </a:avLst>
          </a:prstGeom>
          <a:solidFill>
            <a:srgbClr val="DFECE9"/>
          </a:solidFill>
          <a:ln cap="flat" cmpd="sng" w="15225">
            <a:solidFill>
              <a:srgbClr val="C5D2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/>
          <p:nvPr/>
        </p:nvSpPr>
        <p:spPr>
          <a:xfrm flipH="1">
            <a:off x="3724725" y="2908900"/>
            <a:ext cx="201300" cy="3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900"/>
              <a:buFont typeface="Kanit Light"/>
              <a:buNone/>
            </a:pPr>
            <a:r>
              <a:rPr lang="en-GB" sz="2900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2</a:t>
            </a:r>
            <a:endParaRPr sz="29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0"/>
          <p:cNvSpPr/>
          <p:nvPr/>
        </p:nvSpPr>
        <p:spPr>
          <a:xfrm>
            <a:off x="5685958" y="2343150"/>
            <a:ext cx="19500" cy="864000"/>
          </a:xfrm>
          <a:prstGeom prst="roundRect">
            <a:avLst>
              <a:gd fmla="val 17140" name="adj"/>
            </a:avLst>
          </a:prstGeom>
          <a:solidFill>
            <a:srgbClr val="C5D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5546200" y="2870350"/>
            <a:ext cx="296100" cy="555300"/>
          </a:xfrm>
          <a:prstGeom prst="roundRect">
            <a:avLst>
              <a:gd fmla="val 18669" name="adj"/>
            </a:avLst>
          </a:prstGeom>
          <a:solidFill>
            <a:srgbClr val="DFECE9"/>
          </a:solidFill>
          <a:ln cap="flat" cmpd="sng" w="15225">
            <a:solidFill>
              <a:srgbClr val="C5D2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5600800" y="2908900"/>
            <a:ext cx="2013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900"/>
              <a:buFont typeface="Kanit Light"/>
              <a:buNone/>
            </a:pPr>
            <a:r>
              <a:rPr lang="en-GB" sz="2900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3</a:t>
            </a:r>
            <a:endParaRPr sz="29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0"/>
          <p:cNvSpPr/>
          <p:nvPr/>
        </p:nvSpPr>
        <p:spPr>
          <a:xfrm>
            <a:off x="989150" y="1614400"/>
            <a:ext cx="16773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400"/>
              <a:buFont typeface="Kanit Light"/>
              <a:buNone/>
            </a:pPr>
            <a:r>
              <a:rPr b="1"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Splitting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0"/>
          <p:cNvSpPr/>
          <p:nvPr/>
        </p:nvSpPr>
        <p:spPr>
          <a:xfrm>
            <a:off x="371050" y="1941550"/>
            <a:ext cx="31710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900"/>
              <a:buFont typeface="Martel Sans"/>
              <a:buNone/>
            </a:pPr>
            <a:r>
              <a:rPr lang="en-GB" sz="1000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80% training, 20% testing split for model evaluation.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20"/>
          <p:cNvSpPr/>
          <p:nvPr/>
        </p:nvSpPr>
        <p:spPr>
          <a:xfrm>
            <a:off x="7106745" y="3191775"/>
            <a:ext cx="19500" cy="864000"/>
          </a:xfrm>
          <a:prstGeom prst="roundRect">
            <a:avLst>
              <a:gd fmla="val 340200" name="adj"/>
            </a:avLst>
          </a:prstGeom>
          <a:solidFill>
            <a:srgbClr val="C5D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6968452" y="2854975"/>
            <a:ext cx="296100" cy="555300"/>
          </a:xfrm>
          <a:prstGeom prst="roundRect">
            <a:avLst>
              <a:gd fmla="val 18669" name="adj"/>
            </a:avLst>
          </a:prstGeom>
          <a:solidFill>
            <a:srgbClr val="DFECE9"/>
          </a:solidFill>
          <a:ln cap="flat" cmpd="sng" w="15225">
            <a:solidFill>
              <a:srgbClr val="C5D2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2810656" y="4211301"/>
            <a:ext cx="20331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400"/>
              <a:buFont typeface="Kanit Light"/>
              <a:buNone/>
            </a:pPr>
            <a:r>
              <a:rPr b="1" lang="en-GB" sz="1200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Hyperparameter Tuning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1989400" y="4539100"/>
            <a:ext cx="35568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900"/>
              <a:buFont typeface="Martel Sans"/>
              <a:buNone/>
            </a:pPr>
            <a:r>
              <a:rPr lang="en-GB" sz="1000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Used RandomSearchCV and GridSearchCV </a:t>
            </a:r>
            <a:endParaRPr sz="1000">
              <a:solidFill>
                <a:srgbClr val="2C324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900"/>
              <a:buFont typeface="Martel Sans"/>
              <a:buNone/>
            </a:pPr>
            <a:r>
              <a:rPr lang="en-GB" sz="1000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to optimize model parameters.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6132706" y="4207913"/>
            <a:ext cx="20331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400"/>
              <a:buFont typeface="Kanit Light"/>
              <a:buNone/>
            </a:pPr>
            <a:r>
              <a:rPr b="1" lang="en-GB" sz="1200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Feature Importance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5311450" y="4535705"/>
            <a:ext cx="36756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900"/>
              <a:buFont typeface="Martel Sans"/>
              <a:buNone/>
            </a:pPr>
            <a:r>
              <a:rPr lang="en-GB" sz="1000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Used feature importance to identify </a:t>
            </a:r>
            <a:endParaRPr sz="1000">
              <a:solidFill>
                <a:srgbClr val="2C324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900"/>
              <a:buFont typeface="Martel Sans"/>
              <a:buNone/>
            </a:pPr>
            <a:r>
              <a:rPr lang="en-GB" sz="1000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the most important features.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7015850" y="2886875"/>
            <a:ext cx="2013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900"/>
              <a:buFont typeface="Kanit Light"/>
              <a:buNone/>
            </a:pPr>
            <a:r>
              <a:rPr lang="en-GB" sz="2900">
                <a:solidFill>
                  <a:srgbClr val="2C3249"/>
                </a:solidFill>
                <a:latin typeface="Kanit Light"/>
                <a:ea typeface="Kanit Light"/>
                <a:cs typeface="Kanit Light"/>
                <a:sym typeface="Kanit Light"/>
              </a:rPr>
              <a:t>4</a:t>
            </a:r>
            <a:endParaRPr sz="29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0"/>
          <p:cNvSpPr/>
          <p:nvPr/>
        </p:nvSpPr>
        <p:spPr>
          <a:xfrm>
            <a:off x="4689595" y="1595050"/>
            <a:ext cx="18963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2400"/>
              <a:buFont typeface="Kanit Light"/>
              <a:buNone/>
            </a:pPr>
            <a:r>
              <a:rPr b="1" lang="en-GB" sz="1200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Performance Metrics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0"/>
          <p:cNvSpPr/>
          <p:nvPr/>
        </p:nvSpPr>
        <p:spPr>
          <a:xfrm>
            <a:off x="3988650" y="1909738"/>
            <a:ext cx="3428100" cy="3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900"/>
              <a:buFont typeface="Martel Sans"/>
              <a:buNone/>
            </a:pPr>
            <a:r>
              <a:rPr lang="en-GB" sz="1000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Evaluated model using r2_score, mean square error </a:t>
            </a:r>
            <a:endParaRPr sz="1000">
              <a:solidFill>
                <a:srgbClr val="2C324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249"/>
              </a:buClr>
              <a:buSzPts val="1900"/>
              <a:buFont typeface="Martel Sans"/>
              <a:buNone/>
            </a:pPr>
            <a:r>
              <a:rPr lang="en-GB" sz="1000">
                <a:solidFill>
                  <a:srgbClr val="2C3249"/>
                </a:solidFill>
                <a:latin typeface="Roboto"/>
                <a:ea typeface="Roboto"/>
                <a:cs typeface="Roboto"/>
                <a:sym typeface="Roboto"/>
              </a:rPr>
              <a:t>and mean absolute error.</a:t>
            </a:r>
            <a:endParaRPr sz="1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0"/>
          <p:cNvSpPr/>
          <p:nvPr/>
        </p:nvSpPr>
        <p:spPr>
          <a:xfrm>
            <a:off x="392075" y="381750"/>
            <a:ext cx="5099700" cy="6213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4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Model Training and Evaluation</a:t>
            </a:r>
            <a:endParaRPr b="1" sz="244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/>
          <p:nvPr/>
        </p:nvSpPr>
        <p:spPr>
          <a:xfrm>
            <a:off x="392075" y="381750"/>
            <a:ext cx="7203600" cy="6213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4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Performance Metrics and Feature Importance</a:t>
            </a:r>
            <a:endParaRPr b="1" sz="244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60" name="Google Shape;160;p21"/>
          <p:cNvPicPr preferRelativeResize="0"/>
          <p:nvPr/>
        </p:nvPicPr>
        <p:blipFill rotWithShape="1">
          <a:blip r:embed="rId3">
            <a:alphaModFix/>
          </a:blip>
          <a:srcRect b="1328" l="1018" r="1018" t="1725"/>
          <a:stretch/>
        </p:blipFill>
        <p:spPr>
          <a:xfrm>
            <a:off x="3990025" y="1429150"/>
            <a:ext cx="4984202" cy="34241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1" name="Google Shape;161;p21"/>
          <p:cNvGraphicFramePr/>
          <p:nvPr/>
        </p:nvGraphicFramePr>
        <p:xfrm>
          <a:off x="500675" y="23792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{47BA1A88-9011-4250-9574-999BB413B644}</a:tableStyleId>
              </a:tblPr>
              <a:tblGrid>
                <a:gridCol w="1960925"/>
                <a:gridCol w="990775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Metric</a:t>
                      </a:r>
                      <a:endParaRPr b="1" sz="12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Value</a:t>
                      </a:r>
                      <a:endParaRPr b="1" sz="12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Training R² Score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26262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0.7898</a:t>
                      </a:r>
                      <a:endParaRPr sz="1200">
                        <a:solidFill>
                          <a:srgbClr val="26262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Testing R² Score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26262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0.6191</a:t>
                      </a:r>
                      <a:endParaRPr sz="1200">
                        <a:solidFill>
                          <a:srgbClr val="26262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Mean Absolute Error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26262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3564.68</a:t>
                      </a:r>
                      <a:endParaRPr sz="1200">
                        <a:solidFill>
                          <a:srgbClr val="26262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Mean Squared Error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26262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1,35,07,828.02</a:t>
                      </a:r>
                      <a:endParaRPr sz="1200">
                        <a:solidFill>
                          <a:srgbClr val="26262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2" name="Google Shape;162;p21"/>
          <p:cNvSpPr txBox="1"/>
          <p:nvPr/>
        </p:nvSpPr>
        <p:spPr>
          <a:xfrm>
            <a:off x="166850" y="1857150"/>
            <a:ext cx="377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Result Metrics after Hyperparameter Tuning</a:t>
            </a:r>
            <a:endParaRPr b="1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